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4" r:id="rId5"/>
    <p:sldId id="285" r:id="rId6"/>
    <p:sldId id="286" r:id="rId7"/>
    <p:sldId id="28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2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2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DE114-6D96-481D-B4EF-D56D74FDC23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C728589-EC65-4750-89BE-7703D077216F}">
      <dgm:prSet custT="1"/>
      <dgm:spPr/>
      <dgm:t>
        <a:bodyPr/>
        <a:lstStyle/>
        <a:p>
          <a:pPr>
            <a:defRPr cap="all"/>
          </a:pPr>
          <a:r>
            <a:rPr lang="en-US" sz="2300" dirty="0">
              <a:latin typeface="Arial" panose="020B0604020202020204" pitchFamily="34" charset="0"/>
              <a:cs typeface="Arial" panose="020B0604020202020204" pitchFamily="34" charset="0"/>
            </a:rPr>
            <a:t>Balance revenue sources and uses</a:t>
          </a:r>
        </a:p>
      </dgm:t>
    </dgm:pt>
    <dgm:pt modelId="{9895F9BF-B764-4ED0-BFAA-B837246DBBAE}" type="parTrans" cxnId="{D5B66BA1-CB84-444D-903C-D61DA0BC014E}">
      <dgm:prSet/>
      <dgm:spPr/>
      <dgm:t>
        <a:bodyPr/>
        <a:lstStyle/>
        <a:p>
          <a:endParaRPr lang="en-US"/>
        </a:p>
      </dgm:t>
    </dgm:pt>
    <dgm:pt modelId="{B3A21B06-0713-476D-BB4E-D760F0C64BDC}" type="sibTrans" cxnId="{D5B66BA1-CB84-444D-903C-D61DA0BC014E}">
      <dgm:prSet/>
      <dgm:spPr/>
      <dgm:t>
        <a:bodyPr/>
        <a:lstStyle/>
        <a:p>
          <a:endParaRPr lang="en-US"/>
        </a:p>
      </dgm:t>
    </dgm:pt>
    <dgm:pt modelId="{62317E96-FC13-4C40-A504-28CEB229F7D8}">
      <dgm:prSet custT="1"/>
      <dgm:spPr/>
      <dgm:t>
        <a:bodyPr/>
        <a:lstStyle/>
        <a:p>
          <a:pPr>
            <a:defRPr cap="all"/>
          </a:pPr>
          <a:r>
            <a:rPr lang="en-US" sz="2300" dirty="0">
              <a:latin typeface="Arial" panose="020B0604020202020204" pitchFamily="34" charset="0"/>
              <a:cs typeface="Arial" panose="020B0604020202020204" pitchFamily="34" charset="0"/>
            </a:rPr>
            <a:t>Maintain fund balance reserves and meet coverage ratios</a:t>
          </a:r>
        </a:p>
      </dgm:t>
    </dgm:pt>
    <dgm:pt modelId="{65A231FF-69C7-4ECD-8D69-0CAE3B3B3243}" type="parTrans" cxnId="{9FDCF6A2-C187-4DCF-AC56-5ED78D2FA9CF}">
      <dgm:prSet/>
      <dgm:spPr/>
      <dgm:t>
        <a:bodyPr/>
        <a:lstStyle/>
        <a:p>
          <a:endParaRPr lang="en-US"/>
        </a:p>
      </dgm:t>
    </dgm:pt>
    <dgm:pt modelId="{91365C80-FC22-4BF5-B9C8-B4E82111C4CB}" type="sibTrans" cxnId="{9FDCF6A2-C187-4DCF-AC56-5ED78D2FA9CF}">
      <dgm:prSet/>
      <dgm:spPr/>
      <dgm:t>
        <a:bodyPr/>
        <a:lstStyle/>
        <a:p>
          <a:endParaRPr lang="en-US"/>
        </a:p>
      </dgm:t>
    </dgm:pt>
    <dgm:pt modelId="{00BE470D-4CB0-4275-B293-8CBBFB8C1187}">
      <dgm:prSet/>
      <dgm:spPr/>
      <dgm:t>
        <a:bodyPr/>
        <a:lstStyle/>
        <a:p>
          <a:pPr>
            <a:defRPr cap="all"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Enhance programs</a:t>
          </a:r>
        </a:p>
      </dgm:t>
    </dgm:pt>
    <dgm:pt modelId="{2A80F324-655F-4C50-9C25-59810385A289}" type="parTrans" cxnId="{CA7BE011-B344-43E1-A2F7-4A09E6C34E0C}">
      <dgm:prSet/>
      <dgm:spPr/>
      <dgm:t>
        <a:bodyPr/>
        <a:lstStyle/>
        <a:p>
          <a:endParaRPr lang="en-US"/>
        </a:p>
      </dgm:t>
    </dgm:pt>
    <dgm:pt modelId="{18C07124-610D-4E2F-A26F-C26539B25A9C}" type="sibTrans" cxnId="{CA7BE011-B344-43E1-A2F7-4A09E6C34E0C}">
      <dgm:prSet/>
      <dgm:spPr/>
      <dgm:t>
        <a:bodyPr/>
        <a:lstStyle/>
        <a:p>
          <a:endParaRPr lang="en-US"/>
        </a:p>
      </dgm:t>
    </dgm:pt>
    <dgm:pt modelId="{2E2A8CD5-D3CF-494A-A516-1A7532B472D6}">
      <dgm:prSet/>
      <dgm:spPr/>
      <dgm:t>
        <a:bodyPr/>
        <a:lstStyle/>
        <a:p>
          <a:pPr>
            <a:defRPr cap="all"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Invest in capital and lifecycle replacement projects</a:t>
          </a:r>
        </a:p>
      </dgm:t>
    </dgm:pt>
    <dgm:pt modelId="{83449A8E-AEB7-4F0E-8551-D8DBF04B0533}" type="parTrans" cxnId="{833E6460-B532-4108-96C7-3755B941FA49}">
      <dgm:prSet/>
      <dgm:spPr/>
      <dgm:t>
        <a:bodyPr/>
        <a:lstStyle/>
        <a:p>
          <a:endParaRPr lang="en-US"/>
        </a:p>
      </dgm:t>
    </dgm:pt>
    <dgm:pt modelId="{CF167722-3CD3-45F2-9ADA-68801C921AE2}" type="sibTrans" cxnId="{833E6460-B532-4108-96C7-3755B941FA49}">
      <dgm:prSet/>
      <dgm:spPr/>
      <dgm:t>
        <a:bodyPr/>
        <a:lstStyle/>
        <a:p>
          <a:endParaRPr lang="en-US"/>
        </a:p>
      </dgm:t>
    </dgm:pt>
    <dgm:pt modelId="{06C71B90-D095-4D6F-A8FB-5B2FC5412680}" type="pres">
      <dgm:prSet presAssocID="{AA2DE114-6D96-481D-B4EF-D56D74FDC236}" presName="root" presStyleCnt="0">
        <dgm:presLayoutVars>
          <dgm:dir/>
          <dgm:resizeHandles val="exact"/>
        </dgm:presLayoutVars>
      </dgm:prSet>
      <dgm:spPr/>
    </dgm:pt>
    <dgm:pt modelId="{79D280B4-DB26-4049-8616-2DA029BAE2FD}" type="pres">
      <dgm:prSet presAssocID="{3C728589-EC65-4750-89BE-7703D077216F}" presName="compNode" presStyleCnt="0"/>
      <dgm:spPr/>
    </dgm:pt>
    <dgm:pt modelId="{EA4E5E80-0067-4379-851A-D383B4E9B655}" type="pres">
      <dgm:prSet presAssocID="{3C728589-EC65-4750-89BE-7703D077216F}" presName="iconBgRect" presStyleLbl="bgShp" presStyleIdx="0" presStyleCnt="4"/>
      <dgm:spPr/>
    </dgm:pt>
    <dgm:pt modelId="{386296A7-6384-479F-A152-5C930996AD90}" type="pres">
      <dgm:prSet presAssocID="{3C728589-EC65-4750-89BE-7703D077216F}" presName="iconRect" presStyleLbl="node1" presStyleIdx="0" presStyleCnt="4" custScaleX="208167" custScaleY="17705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38498CD-3C47-43C4-AE00-2F9BC43F3731}" type="pres">
      <dgm:prSet presAssocID="{3C728589-EC65-4750-89BE-7703D077216F}" presName="spaceRect" presStyleCnt="0"/>
      <dgm:spPr/>
    </dgm:pt>
    <dgm:pt modelId="{2E57DDBB-C1C7-41FF-B7E3-9B93511FF74C}" type="pres">
      <dgm:prSet presAssocID="{3C728589-EC65-4750-89BE-7703D077216F}" presName="textRect" presStyleLbl="revTx" presStyleIdx="0" presStyleCnt="4">
        <dgm:presLayoutVars>
          <dgm:chMax val="1"/>
          <dgm:chPref val="1"/>
        </dgm:presLayoutVars>
      </dgm:prSet>
      <dgm:spPr/>
    </dgm:pt>
    <dgm:pt modelId="{ED986523-7F01-43FF-8D63-92FC23727DE5}" type="pres">
      <dgm:prSet presAssocID="{B3A21B06-0713-476D-BB4E-D760F0C64BDC}" presName="sibTrans" presStyleCnt="0"/>
      <dgm:spPr/>
    </dgm:pt>
    <dgm:pt modelId="{8D05C57D-BA00-48A6-857C-6C7219340DC1}" type="pres">
      <dgm:prSet presAssocID="{62317E96-FC13-4C40-A504-28CEB229F7D8}" presName="compNode" presStyleCnt="0"/>
      <dgm:spPr/>
    </dgm:pt>
    <dgm:pt modelId="{46AFE34D-7FB1-48D1-9C2B-2EC19B7D7B00}" type="pres">
      <dgm:prSet presAssocID="{62317E96-FC13-4C40-A504-28CEB229F7D8}" presName="iconBgRect" presStyleLbl="bgShp" presStyleIdx="1" presStyleCnt="4"/>
      <dgm:spPr/>
    </dgm:pt>
    <dgm:pt modelId="{B98BE348-4735-4FB9-A4F6-04E8F05F08F7}" type="pres">
      <dgm:prSet presAssocID="{62317E96-FC13-4C40-A504-28CEB229F7D8}" presName="iconRect" presStyleLbl="node1" presStyleIdx="1" presStyleCnt="4" custScaleX="185879" custScaleY="16289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3989B5B6-5EAE-42BB-9DCC-8109A39D4ACE}" type="pres">
      <dgm:prSet presAssocID="{62317E96-FC13-4C40-A504-28CEB229F7D8}" presName="spaceRect" presStyleCnt="0"/>
      <dgm:spPr/>
    </dgm:pt>
    <dgm:pt modelId="{8C237992-FA3A-4893-9244-448D63828CA0}" type="pres">
      <dgm:prSet presAssocID="{62317E96-FC13-4C40-A504-28CEB229F7D8}" presName="textRect" presStyleLbl="revTx" presStyleIdx="1" presStyleCnt="4">
        <dgm:presLayoutVars>
          <dgm:chMax val="1"/>
          <dgm:chPref val="1"/>
        </dgm:presLayoutVars>
      </dgm:prSet>
      <dgm:spPr/>
    </dgm:pt>
    <dgm:pt modelId="{CC299FC4-C90D-44F0-A855-0CC1E1743402}" type="pres">
      <dgm:prSet presAssocID="{91365C80-FC22-4BF5-B9C8-B4E82111C4CB}" presName="sibTrans" presStyleCnt="0"/>
      <dgm:spPr/>
    </dgm:pt>
    <dgm:pt modelId="{351EC790-2E22-49E8-9420-E5B85A56906D}" type="pres">
      <dgm:prSet presAssocID="{00BE470D-4CB0-4275-B293-8CBBFB8C1187}" presName="compNode" presStyleCnt="0"/>
      <dgm:spPr/>
    </dgm:pt>
    <dgm:pt modelId="{D2381B19-270B-498E-8CFB-405EEDE5870E}" type="pres">
      <dgm:prSet presAssocID="{00BE470D-4CB0-4275-B293-8CBBFB8C1187}" presName="iconBgRect" presStyleLbl="bgShp" presStyleIdx="2" presStyleCnt="4"/>
      <dgm:spPr/>
    </dgm:pt>
    <dgm:pt modelId="{F58319BB-E26F-457B-B85F-225DCBDA5654}" type="pres">
      <dgm:prSet presAssocID="{00BE470D-4CB0-4275-B293-8CBBFB8C1187}" presName="iconRect" presStyleLbl="node1" presStyleIdx="2" presStyleCnt="4" custScaleX="210103" custScaleY="15885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D1C28819-18EE-432D-A995-F0F3099CD9DC}" type="pres">
      <dgm:prSet presAssocID="{00BE470D-4CB0-4275-B293-8CBBFB8C1187}" presName="spaceRect" presStyleCnt="0"/>
      <dgm:spPr/>
    </dgm:pt>
    <dgm:pt modelId="{ADED3F9E-AB81-4065-9683-9B2BDA857EF1}" type="pres">
      <dgm:prSet presAssocID="{00BE470D-4CB0-4275-B293-8CBBFB8C1187}" presName="textRect" presStyleLbl="revTx" presStyleIdx="2" presStyleCnt="4">
        <dgm:presLayoutVars>
          <dgm:chMax val="1"/>
          <dgm:chPref val="1"/>
        </dgm:presLayoutVars>
      </dgm:prSet>
      <dgm:spPr/>
    </dgm:pt>
    <dgm:pt modelId="{1127D5BA-9653-4865-96E5-50F4795D3698}" type="pres">
      <dgm:prSet presAssocID="{18C07124-610D-4E2F-A26F-C26539B25A9C}" presName="sibTrans" presStyleCnt="0"/>
      <dgm:spPr/>
    </dgm:pt>
    <dgm:pt modelId="{0F5F431B-848B-4729-A412-B50C71FFC455}" type="pres">
      <dgm:prSet presAssocID="{2E2A8CD5-D3CF-494A-A516-1A7532B472D6}" presName="compNode" presStyleCnt="0"/>
      <dgm:spPr/>
    </dgm:pt>
    <dgm:pt modelId="{3A9DDB35-A38B-41CD-BB38-3582C3699CFB}" type="pres">
      <dgm:prSet presAssocID="{2E2A8CD5-D3CF-494A-A516-1A7532B472D6}" presName="iconBgRect" presStyleLbl="bgShp" presStyleIdx="3" presStyleCnt="4"/>
      <dgm:spPr/>
    </dgm:pt>
    <dgm:pt modelId="{FCBB15AD-DF0B-4612-AB31-8CD707BAD410}" type="pres">
      <dgm:prSet presAssocID="{2E2A8CD5-D3CF-494A-A516-1A7532B472D6}" presName="iconRect" presStyleLbl="node1" presStyleIdx="3" presStyleCnt="4" custScaleX="214104" custScaleY="17503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DC6333A-873C-4890-A17F-ACDEEA05EBE4}" type="pres">
      <dgm:prSet presAssocID="{2E2A8CD5-D3CF-494A-A516-1A7532B472D6}" presName="spaceRect" presStyleCnt="0"/>
      <dgm:spPr/>
    </dgm:pt>
    <dgm:pt modelId="{996AB9BD-AC1B-4F95-A4A2-BF32FBA85DE8}" type="pres">
      <dgm:prSet presAssocID="{2E2A8CD5-D3CF-494A-A516-1A7532B472D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A7BE011-B344-43E1-A2F7-4A09E6C34E0C}" srcId="{AA2DE114-6D96-481D-B4EF-D56D74FDC236}" destId="{00BE470D-4CB0-4275-B293-8CBBFB8C1187}" srcOrd="2" destOrd="0" parTransId="{2A80F324-655F-4C50-9C25-59810385A289}" sibTransId="{18C07124-610D-4E2F-A26F-C26539B25A9C}"/>
    <dgm:cxn modelId="{4654BC38-894D-4F2F-902C-BB6D04CB7C77}" type="presOf" srcId="{62317E96-FC13-4C40-A504-28CEB229F7D8}" destId="{8C237992-FA3A-4893-9244-448D63828CA0}" srcOrd="0" destOrd="0" presId="urn:microsoft.com/office/officeart/2018/5/layout/IconCircleLabelList"/>
    <dgm:cxn modelId="{30D75039-F98E-469A-911F-0CD6424BFA98}" type="presOf" srcId="{3C728589-EC65-4750-89BE-7703D077216F}" destId="{2E57DDBB-C1C7-41FF-B7E3-9B93511FF74C}" srcOrd="0" destOrd="0" presId="urn:microsoft.com/office/officeart/2018/5/layout/IconCircleLabelList"/>
    <dgm:cxn modelId="{833E6460-B532-4108-96C7-3755B941FA49}" srcId="{AA2DE114-6D96-481D-B4EF-D56D74FDC236}" destId="{2E2A8CD5-D3CF-494A-A516-1A7532B472D6}" srcOrd="3" destOrd="0" parTransId="{83449A8E-AEB7-4F0E-8551-D8DBF04B0533}" sibTransId="{CF167722-3CD3-45F2-9ADA-68801C921AE2}"/>
    <dgm:cxn modelId="{D5B66BA1-CB84-444D-903C-D61DA0BC014E}" srcId="{AA2DE114-6D96-481D-B4EF-D56D74FDC236}" destId="{3C728589-EC65-4750-89BE-7703D077216F}" srcOrd="0" destOrd="0" parTransId="{9895F9BF-B764-4ED0-BFAA-B837246DBBAE}" sibTransId="{B3A21B06-0713-476D-BB4E-D760F0C64BDC}"/>
    <dgm:cxn modelId="{9FDCF6A2-C187-4DCF-AC56-5ED78D2FA9CF}" srcId="{AA2DE114-6D96-481D-B4EF-D56D74FDC236}" destId="{62317E96-FC13-4C40-A504-28CEB229F7D8}" srcOrd="1" destOrd="0" parTransId="{65A231FF-69C7-4ECD-8D69-0CAE3B3B3243}" sibTransId="{91365C80-FC22-4BF5-B9C8-B4E82111C4CB}"/>
    <dgm:cxn modelId="{4D2268AF-F6FE-4949-854F-A58D33C51276}" type="presOf" srcId="{2E2A8CD5-D3CF-494A-A516-1A7532B472D6}" destId="{996AB9BD-AC1B-4F95-A4A2-BF32FBA85DE8}" srcOrd="0" destOrd="0" presId="urn:microsoft.com/office/officeart/2018/5/layout/IconCircleLabelList"/>
    <dgm:cxn modelId="{D43F4AB4-32F1-4EB4-9BB2-A77D8A2251FC}" type="presOf" srcId="{00BE470D-4CB0-4275-B293-8CBBFB8C1187}" destId="{ADED3F9E-AB81-4065-9683-9B2BDA857EF1}" srcOrd="0" destOrd="0" presId="urn:microsoft.com/office/officeart/2018/5/layout/IconCircleLabelList"/>
    <dgm:cxn modelId="{6A37C6FC-794C-4E21-9BDE-C0291AD2815C}" type="presOf" srcId="{AA2DE114-6D96-481D-B4EF-D56D74FDC236}" destId="{06C71B90-D095-4D6F-A8FB-5B2FC5412680}" srcOrd="0" destOrd="0" presId="urn:microsoft.com/office/officeart/2018/5/layout/IconCircleLabelList"/>
    <dgm:cxn modelId="{A0F93DFD-1BED-4391-99FB-92CEDF8BC7E8}" type="presParOf" srcId="{06C71B90-D095-4D6F-A8FB-5B2FC5412680}" destId="{79D280B4-DB26-4049-8616-2DA029BAE2FD}" srcOrd="0" destOrd="0" presId="urn:microsoft.com/office/officeart/2018/5/layout/IconCircleLabelList"/>
    <dgm:cxn modelId="{1B5188FA-3DE1-4CD7-A028-094400F22012}" type="presParOf" srcId="{79D280B4-DB26-4049-8616-2DA029BAE2FD}" destId="{EA4E5E80-0067-4379-851A-D383B4E9B655}" srcOrd="0" destOrd="0" presId="urn:microsoft.com/office/officeart/2018/5/layout/IconCircleLabelList"/>
    <dgm:cxn modelId="{D974FE92-3626-469E-A42A-479EE4B484AC}" type="presParOf" srcId="{79D280B4-DB26-4049-8616-2DA029BAE2FD}" destId="{386296A7-6384-479F-A152-5C930996AD90}" srcOrd="1" destOrd="0" presId="urn:microsoft.com/office/officeart/2018/5/layout/IconCircleLabelList"/>
    <dgm:cxn modelId="{A224CDBC-14FD-4F4D-8960-218269830ED2}" type="presParOf" srcId="{79D280B4-DB26-4049-8616-2DA029BAE2FD}" destId="{438498CD-3C47-43C4-AE00-2F9BC43F3731}" srcOrd="2" destOrd="0" presId="urn:microsoft.com/office/officeart/2018/5/layout/IconCircleLabelList"/>
    <dgm:cxn modelId="{22966234-B054-452B-919F-1812006F9DC4}" type="presParOf" srcId="{79D280B4-DB26-4049-8616-2DA029BAE2FD}" destId="{2E57DDBB-C1C7-41FF-B7E3-9B93511FF74C}" srcOrd="3" destOrd="0" presId="urn:microsoft.com/office/officeart/2018/5/layout/IconCircleLabelList"/>
    <dgm:cxn modelId="{0BC6193D-FA3B-41B1-8BBF-F11437105047}" type="presParOf" srcId="{06C71B90-D095-4D6F-A8FB-5B2FC5412680}" destId="{ED986523-7F01-43FF-8D63-92FC23727DE5}" srcOrd="1" destOrd="0" presId="urn:microsoft.com/office/officeart/2018/5/layout/IconCircleLabelList"/>
    <dgm:cxn modelId="{3662870C-4E01-494B-9659-6B9AEB1A1A43}" type="presParOf" srcId="{06C71B90-D095-4D6F-A8FB-5B2FC5412680}" destId="{8D05C57D-BA00-48A6-857C-6C7219340DC1}" srcOrd="2" destOrd="0" presId="urn:microsoft.com/office/officeart/2018/5/layout/IconCircleLabelList"/>
    <dgm:cxn modelId="{8343B0A4-EFD3-434F-8CB3-4C121322EB10}" type="presParOf" srcId="{8D05C57D-BA00-48A6-857C-6C7219340DC1}" destId="{46AFE34D-7FB1-48D1-9C2B-2EC19B7D7B00}" srcOrd="0" destOrd="0" presId="urn:microsoft.com/office/officeart/2018/5/layout/IconCircleLabelList"/>
    <dgm:cxn modelId="{13996D6A-EC07-4C5B-B049-90D296DBFCBC}" type="presParOf" srcId="{8D05C57D-BA00-48A6-857C-6C7219340DC1}" destId="{B98BE348-4735-4FB9-A4F6-04E8F05F08F7}" srcOrd="1" destOrd="0" presId="urn:microsoft.com/office/officeart/2018/5/layout/IconCircleLabelList"/>
    <dgm:cxn modelId="{558B73ED-5C36-44DB-B9A1-C6F093672D1F}" type="presParOf" srcId="{8D05C57D-BA00-48A6-857C-6C7219340DC1}" destId="{3989B5B6-5EAE-42BB-9DCC-8109A39D4ACE}" srcOrd="2" destOrd="0" presId="urn:microsoft.com/office/officeart/2018/5/layout/IconCircleLabelList"/>
    <dgm:cxn modelId="{D2782E63-80ED-4C44-94CF-731A0FEC8B4F}" type="presParOf" srcId="{8D05C57D-BA00-48A6-857C-6C7219340DC1}" destId="{8C237992-FA3A-4893-9244-448D63828CA0}" srcOrd="3" destOrd="0" presId="urn:microsoft.com/office/officeart/2018/5/layout/IconCircleLabelList"/>
    <dgm:cxn modelId="{23D5C2CC-37BA-4791-A559-F20DCF4D2247}" type="presParOf" srcId="{06C71B90-D095-4D6F-A8FB-5B2FC5412680}" destId="{CC299FC4-C90D-44F0-A855-0CC1E1743402}" srcOrd="3" destOrd="0" presId="urn:microsoft.com/office/officeart/2018/5/layout/IconCircleLabelList"/>
    <dgm:cxn modelId="{50A98CB5-9B28-4187-97E1-7B66F8E1A46F}" type="presParOf" srcId="{06C71B90-D095-4D6F-A8FB-5B2FC5412680}" destId="{351EC790-2E22-49E8-9420-E5B85A56906D}" srcOrd="4" destOrd="0" presId="urn:microsoft.com/office/officeart/2018/5/layout/IconCircleLabelList"/>
    <dgm:cxn modelId="{11A485AE-EE05-494D-AB44-8322547AEB89}" type="presParOf" srcId="{351EC790-2E22-49E8-9420-E5B85A56906D}" destId="{D2381B19-270B-498E-8CFB-405EEDE5870E}" srcOrd="0" destOrd="0" presId="urn:microsoft.com/office/officeart/2018/5/layout/IconCircleLabelList"/>
    <dgm:cxn modelId="{15B26B71-1F9C-4829-A690-AC2896EFA0D8}" type="presParOf" srcId="{351EC790-2E22-49E8-9420-E5B85A56906D}" destId="{F58319BB-E26F-457B-B85F-225DCBDA5654}" srcOrd="1" destOrd="0" presId="urn:microsoft.com/office/officeart/2018/5/layout/IconCircleLabelList"/>
    <dgm:cxn modelId="{CD2E3761-BD7E-4B28-B837-97967DE2C6BD}" type="presParOf" srcId="{351EC790-2E22-49E8-9420-E5B85A56906D}" destId="{D1C28819-18EE-432D-A995-F0F3099CD9DC}" srcOrd="2" destOrd="0" presId="urn:microsoft.com/office/officeart/2018/5/layout/IconCircleLabelList"/>
    <dgm:cxn modelId="{33AD5499-C96E-43E7-8DF1-70E445EAF118}" type="presParOf" srcId="{351EC790-2E22-49E8-9420-E5B85A56906D}" destId="{ADED3F9E-AB81-4065-9683-9B2BDA857EF1}" srcOrd="3" destOrd="0" presId="urn:microsoft.com/office/officeart/2018/5/layout/IconCircleLabelList"/>
    <dgm:cxn modelId="{4CC48F60-C2FC-42D5-9F11-EAA6F6BD5B83}" type="presParOf" srcId="{06C71B90-D095-4D6F-A8FB-5B2FC5412680}" destId="{1127D5BA-9653-4865-96E5-50F4795D3698}" srcOrd="5" destOrd="0" presId="urn:microsoft.com/office/officeart/2018/5/layout/IconCircleLabelList"/>
    <dgm:cxn modelId="{11368743-7B75-4496-9098-5DE2B4FAA8C0}" type="presParOf" srcId="{06C71B90-D095-4D6F-A8FB-5B2FC5412680}" destId="{0F5F431B-848B-4729-A412-B50C71FFC455}" srcOrd="6" destOrd="0" presId="urn:microsoft.com/office/officeart/2018/5/layout/IconCircleLabelList"/>
    <dgm:cxn modelId="{A7313D73-BC1E-4AAC-A188-3A0472CBED99}" type="presParOf" srcId="{0F5F431B-848B-4729-A412-B50C71FFC455}" destId="{3A9DDB35-A38B-41CD-BB38-3582C3699CFB}" srcOrd="0" destOrd="0" presId="urn:microsoft.com/office/officeart/2018/5/layout/IconCircleLabelList"/>
    <dgm:cxn modelId="{E277CF33-3140-4A9F-A003-8AC0CEC6FB50}" type="presParOf" srcId="{0F5F431B-848B-4729-A412-B50C71FFC455}" destId="{FCBB15AD-DF0B-4612-AB31-8CD707BAD410}" srcOrd="1" destOrd="0" presId="urn:microsoft.com/office/officeart/2018/5/layout/IconCircleLabelList"/>
    <dgm:cxn modelId="{1CE63392-75EE-434F-9ECC-62619D152553}" type="presParOf" srcId="{0F5F431B-848B-4729-A412-B50C71FFC455}" destId="{1DC6333A-873C-4890-A17F-ACDEEA05EBE4}" srcOrd="2" destOrd="0" presId="urn:microsoft.com/office/officeart/2018/5/layout/IconCircleLabelList"/>
    <dgm:cxn modelId="{DBBAA535-BA98-4D8C-AF40-9A1C2618813F}" type="presParOf" srcId="{0F5F431B-848B-4729-A412-B50C71FFC455}" destId="{996AB9BD-AC1B-4F95-A4A2-BF32FBA85DE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C9A848-BE21-434B-8B43-884DFBD99F8D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8147B2F1-1C2F-4407-AA9A-E4102DA0FD96}">
      <dgm:prSet/>
      <dgm:spPr/>
      <dgm:t>
        <a:bodyPr/>
        <a:lstStyle/>
        <a:p>
          <a:pPr>
            <a:defRPr b="1"/>
          </a:pPr>
          <a:r>
            <a:rPr lang="en-US" dirty="0"/>
            <a:t>July 11</a:t>
          </a:r>
          <a:r>
            <a:rPr lang="en-US" baseline="30000" dirty="0"/>
            <a:t>th</a:t>
          </a:r>
          <a:r>
            <a:rPr lang="en-US" dirty="0"/>
            <a:t> and July 12</a:t>
          </a:r>
          <a:r>
            <a:rPr lang="en-US" baseline="30000" dirty="0"/>
            <a:t>th</a:t>
          </a:r>
          <a:r>
            <a:rPr lang="en-US" dirty="0"/>
            <a:t> </a:t>
          </a:r>
        </a:p>
      </dgm:t>
    </dgm:pt>
    <dgm:pt modelId="{A2EDC601-93A8-4418-8C69-943E3F8B05BE}" type="parTrans" cxnId="{61131458-9FE3-4D86-BC6D-A2E63CC8B30B}">
      <dgm:prSet/>
      <dgm:spPr/>
      <dgm:t>
        <a:bodyPr/>
        <a:lstStyle/>
        <a:p>
          <a:endParaRPr lang="en-US"/>
        </a:p>
      </dgm:t>
    </dgm:pt>
    <dgm:pt modelId="{836F4300-71F4-4918-A3E1-8D4D5DFB0866}" type="sibTrans" cxnId="{61131458-9FE3-4D86-BC6D-A2E63CC8B30B}">
      <dgm:prSet/>
      <dgm:spPr/>
      <dgm:t>
        <a:bodyPr/>
        <a:lstStyle/>
        <a:p>
          <a:endParaRPr lang="en-US"/>
        </a:p>
      </dgm:t>
    </dgm:pt>
    <dgm:pt modelId="{108D1060-34EC-4313-A5F8-4F0646E362AE}">
      <dgm:prSet custT="1"/>
      <dgm:spPr/>
      <dgm:t>
        <a:bodyPr/>
        <a:lstStyle/>
        <a:p>
          <a:r>
            <a:rPr lang="en-US" sz="1800" dirty="0"/>
            <a:t>Review the budget revenue forecasting process</a:t>
          </a:r>
        </a:p>
      </dgm:t>
    </dgm:pt>
    <dgm:pt modelId="{42A1B6DD-5259-4D4D-B79A-FDD9BF28A29B}" type="parTrans" cxnId="{7E3A010E-2007-40D1-8466-760FFC6C7C2C}">
      <dgm:prSet/>
      <dgm:spPr/>
      <dgm:t>
        <a:bodyPr/>
        <a:lstStyle/>
        <a:p>
          <a:endParaRPr lang="en-US"/>
        </a:p>
      </dgm:t>
    </dgm:pt>
    <dgm:pt modelId="{E49B2450-8D4E-4CB1-96D3-0F1E5706D926}" type="sibTrans" cxnId="{7E3A010E-2007-40D1-8466-760FFC6C7C2C}">
      <dgm:prSet/>
      <dgm:spPr/>
      <dgm:t>
        <a:bodyPr/>
        <a:lstStyle/>
        <a:p>
          <a:endParaRPr lang="en-US"/>
        </a:p>
      </dgm:t>
    </dgm:pt>
    <dgm:pt modelId="{053B2AC6-A163-45F7-9AE8-D586FB3DD50C}">
      <dgm:prSet custT="1"/>
      <dgm:spPr/>
      <dgm:t>
        <a:bodyPr/>
        <a:lstStyle/>
        <a:p>
          <a:r>
            <a:rPr lang="en-US" sz="1800" dirty="0"/>
            <a:t>Brief overview of operational budget requests</a:t>
          </a:r>
        </a:p>
      </dgm:t>
    </dgm:pt>
    <dgm:pt modelId="{B68AF646-10BB-4612-8B08-F94D6DDF86DB}" type="parTrans" cxnId="{3E94D97D-36D7-4CE0-9504-A4018248366E}">
      <dgm:prSet/>
      <dgm:spPr/>
      <dgm:t>
        <a:bodyPr/>
        <a:lstStyle/>
        <a:p>
          <a:endParaRPr lang="en-US"/>
        </a:p>
      </dgm:t>
    </dgm:pt>
    <dgm:pt modelId="{BD3E406F-1AE9-46DE-AD3B-D8E6C5050030}" type="sibTrans" cxnId="{3E94D97D-36D7-4CE0-9504-A4018248366E}">
      <dgm:prSet/>
      <dgm:spPr/>
      <dgm:t>
        <a:bodyPr/>
        <a:lstStyle/>
        <a:p>
          <a:endParaRPr lang="en-US"/>
        </a:p>
      </dgm:t>
    </dgm:pt>
    <dgm:pt modelId="{134B8017-18E6-4F02-A6A5-3B89F0F63EF4}">
      <dgm:prSet custT="1"/>
      <dgm:spPr/>
      <dgm:t>
        <a:bodyPr/>
        <a:lstStyle/>
        <a:p>
          <a:r>
            <a:rPr lang="en-US" sz="1800" dirty="0"/>
            <a:t>Review capital programs with the council</a:t>
          </a:r>
        </a:p>
      </dgm:t>
    </dgm:pt>
    <dgm:pt modelId="{6C93B2CF-E9D7-4C87-AEA6-3BEEE51A5305}" type="parTrans" cxnId="{9D711B86-DED6-45CC-9B53-EC3AD090A2DF}">
      <dgm:prSet/>
      <dgm:spPr/>
      <dgm:t>
        <a:bodyPr/>
        <a:lstStyle/>
        <a:p>
          <a:endParaRPr lang="en-US"/>
        </a:p>
      </dgm:t>
    </dgm:pt>
    <dgm:pt modelId="{271B12BE-4DA2-4A89-9C00-007A73F9C698}" type="sibTrans" cxnId="{9D711B86-DED6-45CC-9B53-EC3AD090A2DF}">
      <dgm:prSet/>
      <dgm:spPr/>
      <dgm:t>
        <a:bodyPr/>
        <a:lstStyle/>
        <a:p>
          <a:endParaRPr lang="en-US"/>
        </a:p>
      </dgm:t>
    </dgm:pt>
    <dgm:pt modelId="{C8643562-11F9-4B23-8AC4-4E3670C0C570}">
      <dgm:prSet custT="1"/>
      <dgm:spPr/>
      <dgm:t>
        <a:bodyPr/>
        <a:lstStyle/>
        <a:p>
          <a:r>
            <a:rPr lang="en-US" sz="1800" dirty="0"/>
            <a:t>Provide documents to council and post for public</a:t>
          </a:r>
        </a:p>
      </dgm:t>
    </dgm:pt>
    <dgm:pt modelId="{A619F83C-443F-47D3-B0BD-5F85372E8DF1}" type="parTrans" cxnId="{8E7C17D5-8D7D-4D65-AF3F-86532A6F128A}">
      <dgm:prSet/>
      <dgm:spPr/>
      <dgm:t>
        <a:bodyPr/>
        <a:lstStyle/>
        <a:p>
          <a:endParaRPr lang="en-US"/>
        </a:p>
      </dgm:t>
    </dgm:pt>
    <dgm:pt modelId="{5E10F05A-5DA6-4A49-9C3E-0D27985C4FF6}" type="sibTrans" cxnId="{8E7C17D5-8D7D-4D65-AF3F-86532A6F128A}">
      <dgm:prSet/>
      <dgm:spPr/>
      <dgm:t>
        <a:bodyPr/>
        <a:lstStyle/>
        <a:p>
          <a:endParaRPr lang="en-US"/>
        </a:p>
      </dgm:t>
    </dgm:pt>
    <dgm:pt modelId="{2477081E-1ACF-4AD9-B6D9-E42E61B82B90}">
      <dgm:prSet/>
      <dgm:spPr/>
      <dgm:t>
        <a:bodyPr/>
        <a:lstStyle/>
        <a:p>
          <a:pPr>
            <a:defRPr b="1"/>
          </a:pPr>
          <a:r>
            <a:rPr lang="en-US" dirty="0"/>
            <a:t>As soon as the digest is received, finalize the budget and publish draft</a:t>
          </a:r>
        </a:p>
      </dgm:t>
    </dgm:pt>
    <dgm:pt modelId="{51CB34A8-242A-4DBE-AEFC-05EDBD6C5A24}" type="parTrans" cxnId="{ABA9DFDB-8E04-4DF5-B0C2-A5431D0FF4BE}">
      <dgm:prSet/>
      <dgm:spPr/>
      <dgm:t>
        <a:bodyPr/>
        <a:lstStyle/>
        <a:p>
          <a:endParaRPr lang="en-US"/>
        </a:p>
      </dgm:t>
    </dgm:pt>
    <dgm:pt modelId="{E0DE40BE-7CCC-4763-BF73-9324105433A1}" type="sibTrans" cxnId="{ABA9DFDB-8E04-4DF5-B0C2-A5431D0FF4BE}">
      <dgm:prSet/>
      <dgm:spPr/>
      <dgm:t>
        <a:bodyPr/>
        <a:lstStyle/>
        <a:p>
          <a:endParaRPr lang="en-US"/>
        </a:p>
      </dgm:t>
    </dgm:pt>
    <dgm:pt modelId="{7AE96BB7-0151-4BC4-ADA8-DA7D4D45E90F}">
      <dgm:prSet custT="1"/>
      <dgm:spPr/>
      <dgm:t>
        <a:bodyPr/>
        <a:lstStyle/>
        <a:p>
          <a:r>
            <a:rPr lang="en-US" sz="1800" dirty="0"/>
            <a:t>Week of July 17</a:t>
          </a:r>
          <a:r>
            <a:rPr lang="en-US" sz="1800" baseline="30000" dirty="0"/>
            <a:t>th</a:t>
          </a:r>
          <a:r>
            <a:rPr lang="en-US" sz="1800" dirty="0"/>
            <a:t> </a:t>
          </a:r>
        </a:p>
      </dgm:t>
    </dgm:pt>
    <dgm:pt modelId="{21270BD4-FB67-4C5A-8B71-46327107B15B}" type="parTrans" cxnId="{F34821E4-ECB1-47AE-8E27-09963896DA77}">
      <dgm:prSet/>
      <dgm:spPr/>
      <dgm:t>
        <a:bodyPr/>
        <a:lstStyle/>
        <a:p>
          <a:endParaRPr lang="en-US"/>
        </a:p>
      </dgm:t>
    </dgm:pt>
    <dgm:pt modelId="{42AD5FEE-4E0A-4288-A358-BB9A990FF3E6}" type="sibTrans" cxnId="{F34821E4-ECB1-47AE-8E27-09963896DA77}">
      <dgm:prSet/>
      <dgm:spPr/>
      <dgm:t>
        <a:bodyPr/>
        <a:lstStyle/>
        <a:p>
          <a:endParaRPr lang="en-US"/>
        </a:p>
      </dgm:t>
    </dgm:pt>
    <dgm:pt modelId="{2ED0DD27-9DFB-450F-A939-558855993230}">
      <dgm:prSet/>
      <dgm:spPr/>
      <dgm:t>
        <a:bodyPr/>
        <a:lstStyle/>
        <a:p>
          <a:pPr>
            <a:defRPr b="1"/>
          </a:pPr>
          <a:r>
            <a:rPr lang="en-US" dirty="0"/>
            <a:t>August 1</a:t>
          </a:r>
          <a:r>
            <a:rPr lang="en-US" baseline="30000" dirty="0"/>
            <a:t>st</a:t>
          </a:r>
          <a:r>
            <a:rPr lang="en-US" dirty="0"/>
            <a:t> – public hearing</a:t>
          </a:r>
        </a:p>
        <a:p>
          <a:pPr>
            <a:defRPr b="1"/>
          </a:pPr>
          <a:endParaRPr lang="en-US" dirty="0"/>
        </a:p>
      </dgm:t>
    </dgm:pt>
    <dgm:pt modelId="{C0005B4F-22DD-4246-9E98-E8992800ABDC}" type="parTrans" cxnId="{B6CFD8CE-50E3-4C8F-93EC-AEF368E34E76}">
      <dgm:prSet/>
      <dgm:spPr/>
      <dgm:t>
        <a:bodyPr/>
        <a:lstStyle/>
        <a:p>
          <a:endParaRPr lang="en-US"/>
        </a:p>
      </dgm:t>
    </dgm:pt>
    <dgm:pt modelId="{F43A6276-43BE-42F5-9E8C-8E4728B94A98}" type="sibTrans" cxnId="{B6CFD8CE-50E3-4C8F-93EC-AEF368E34E76}">
      <dgm:prSet/>
      <dgm:spPr/>
      <dgm:t>
        <a:bodyPr/>
        <a:lstStyle/>
        <a:p>
          <a:endParaRPr lang="en-US"/>
        </a:p>
      </dgm:t>
    </dgm:pt>
    <dgm:pt modelId="{99E33ED9-1172-4E79-8AC1-B65338370505}">
      <dgm:prSet/>
      <dgm:spPr/>
      <dgm:t>
        <a:bodyPr/>
        <a:lstStyle/>
        <a:p>
          <a:pPr>
            <a:defRPr b="1"/>
          </a:pPr>
          <a:r>
            <a:rPr lang="en-US" dirty="0"/>
            <a:t>August 21</a:t>
          </a:r>
          <a:r>
            <a:rPr lang="en-US" baseline="30000" dirty="0"/>
            <a:t>st</a:t>
          </a:r>
          <a:r>
            <a:rPr lang="en-US" dirty="0"/>
            <a:t> – adoption of the budget resolution, establish millage rates, adopt rates/fees; approval of any needed budget contracts</a:t>
          </a:r>
        </a:p>
      </dgm:t>
    </dgm:pt>
    <dgm:pt modelId="{484CF8D2-AC67-4B12-908F-FB88798B2BBD}" type="parTrans" cxnId="{675F27F6-A779-469A-972F-F5A9DFA650C8}">
      <dgm:prSet/>
      <dgm:spPr/>
      <dgm:t>
        <a:bodyPr/>
        <a:lstStyle/>
        <a:p>
          <a:endParaRPr lang="en-US"/>
        </a:p>
      </dgm:t>
    </dgm:pt>
    <dgm:pt modelId="{14C5E8BC-505B-4848-9631-8D559B1CDA92}" type="sibTrans" cxnId="{675F27F6-A779-469A-972F-F5A9DFA650C8}">
      <dgm:prSet/>
      <dgm:spPr/>
      <dgm:t>
        <a:bodyPr/>
        <a:lstStyle/>
        <a:p>
          <a:endParaRPr lang="en-US"/>
        </a:p>
      </dgm:t>
    </dgm:pt>
    <dgm:pt modelId="{31F9A7A1-24D8-48BC-B3D9-7CD66D54D431}" type="pres">
      <dgm:prSet presAssocID="{E0C9A848-BE21-434B-8B43-884DFBD99F8D}" presName="root" presStyleCnt="0">
        <dgm:presLayoutVars>
          <dgm:dir/>
          <dgm:resizeHandles val="exact"/>
        </dgm:presLayoutVars>
      </dgm:prSet>
      <dgm:spPr/>
    </dgm:pt>
    <dgm:pt modelId="{B92A110D-014C-4333-BC5E-7D2DCEF86683}" type="pres">
      <dgm:prSet presAssocID="{8147B2F1-1C2F-4407-AA9A-E4102DA0FD96}" presName="compNode" presStyleCnt="0"/>
      <dgm:spPr/>
    </dgm:pt>
    <dgm:pt modelId="{5DE936E7-0A13-4D91-BD5D-0DDC68CCD8A2}" type="pres">
      <dgm:prSet presAssocID="{8147B2F1-1C2F-4407-AA9A-E4102DA0FD9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61B18B9-4587-4025-A538-AFBC6F033EDD}" type="pres">
      <dgm:prSet presAssocID="{8147B2F1-1C2F-4407-AA9A-E4102DA0FD96}" presName="iconSpace" presStyleCnt="0"/>
      <dgm:spPr/>
    </dgm:pt>
    <dgm:pt modelId="{FA9BD56C-5A4B-45FE-B6C9-7CC8976B146C}" type="pres">
      <dgm:prSet presAssocID="{8147B2F1-1C2F-4407-AA9A-E4102DA0FD96}" presName="parTx" presStyleLbl="revTx" presStyleIdx="0" presStyleCnt="8">
        <dgm:presLayoutVars>
          <dgm:chMax val="0"/>
          <dgm:chPref val="0"/>
        </dgm:presLayoutVars>
      </dgm:prSet>
      <dgm:spPr/>
    </dgm:pt>
    <dgm:pt modelId="{898FD466-9FD7-4B8F-8150-3F219E59C78F}" type="pres">
      <dgm:prSet presAssocID="{8147B2F1-1C2F-4407-AA9A-E4102DA0FD96}" presName="txSpace" presStyleCnt="0"/>
      <dgm:spPr/>
    </dgm:pt>
    <dgm:pt modelId="{956B1504-A384-4217-9A01-2D67BC620C95}" type="pres">
      <dgm:prSet presAssocID="{8147B2F1-1C2F-4407-AA9A-E4102DA0FD96}" presName="desTx" presStyleLbl="revTx" presStyleIdx="1" presStyleCnt="8">
        <dgm:presLayoutVars/>
      </dgm:prSet>
      <dgm:spPr/>
    </dgm:pt>
    <dgm:pt modelId="{27DEE062-8A36-4D88-A706-C54FCE1867B3}" type="pres">
      <dgm:prSet presAssocID="{836F4300-71F4-4918-A3E1-8D4D5DFB0866}" presName="sibTrans" presStyleCnt="0"/>
      <dgm:spPr/>
    </dgm:pt>
    <dgm:pt modelId="{E0F8684A-E233-4D34-B7F1-51A3E10A8F4E}" type="pres">
      <dgm:prSet presAssocID="{2477081E-1ACF-4AD9-B6D9-E42E61B82B90}" presName="compNode" presStyleCnt="0"/>
      <dgm:spPr/>
    </dgm:pt>
    <dgm:pt modelId="{7EED7D2A-5F72-4F88-84C5-2123CE386B8E}" type="pres">
      <dgm:prSet presAssocID="{2477081E-1ACF-4AD9-B6D9-E42E61B82B9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0F678DDF-BBBF-4414-BB24-23A1D27F1777}" type="pres">
      <dgm:prSet presAssocID="{2477081E-1ACF-4AD9-B6D9-E42E61B82B90}" presName="iconSpace" presStyleCnt="0"/>
      <dgm:spPr/>
    </dgm:pt>
    <dgm:pt modelId="{5BC9DFE2-22B8-4821-95A1-CBE3E044C82A}" type="pres">
      <dgm:prSet presAssocID="{2477081E-1ACF-4AD9-B6D9-E42E61B82B90}" presName="parTx" presStyleLbl="revTx" presStyleIdx="2" presStyleCnt="8">
        <dgm:presLayoutVars>
          <dgm:chMax val="0"/>
          <dgm:chPref val="0"/>
        </dgm:presLayoutVars>
      </dgm:prSet>
      <dgm:spPr/>
    </dgm:pt>
    <dgm:pt modelId="{FCF5F826-2431-4C7C-8300-CC23FFEF31C8}" type="pres">
      <dgm:prSet presAssocID="{2477081E-1ACF-4AD9-B6D9-E42E61B82B90}" presName="txSpace" presStyleCnt="0"/>
      <dgm:spPr/>
    </dgm:pt>
    <dgm:pt modelId="{96FB05C3-FDC5-43E4-B75A-16F9709DC905}" type="pres">
      <dgm:prSet presAssocID="{2477081E-1ACF-4AD9-B6D9-E42E61B82B90}" presName="desTx" presStyleLbl="revTx" presStyleIdx="3" presStyleCnt="8">
        <dgm:presLayoutVars/>
      </dgm:prSet>
      <dgm:spPr/>
    </dgm:pt>
    <dgm:pt modelId="{5863335C-F306-41D0-ADFA-8ABDD1AD4A1E}" type="pres">
      <dgm:prSet presAssocID="{E0DE40BE-7CCC-4763-BF73-9324105433A1}" presName="sibTrans" presStyleCnt="0"/>
      <dgm:spPr/>
    </dgm:pt>
    <dgm:pt modelId="{8273683D-E279-4E89-BDAF-3A58FACE37EA}" type="pres">
      <dgm:prSet presAssocID="{2ED0DD27-9DFB-450F-A939-558855993230}" presName="compNode" presStyleCnt="0"/>
      <dgm:spPr/>
    </dgm:pt>
    <dgm:pt modelId="{7E0A137C-B2FE-4567-BAD7-67F31C0BF2DD}" type="pres">
      <dgm:prSet presAssocID="{2ED0DD27-9DFB-450F-A939-55885599323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565FD22E-23BB-4DFB-9FB0-018A3166F38E}" type="pres">
      <dgm:prSet presAssocID="{2ED0DD27-9DFB-450F-A939-558855993230}" presName="iconSpace" presStyleCnt="0"/>
      <dgm:spPr/>
    </dgm:pt>
    <dgm:pt modelId="{7CFE5080-0208-4048-AB58-11CE8FD73EC9}" type="pres">
      <dgm:prSet presAssocID="{2ED0DD27-9DFB-450F-A939-558855993230}" presName="parTx" presStyleLbl="revTx" presStyleIdx="4" presStyleCnt="8">
        <dgm:presLayoutVars>
          <dgm:chMax val="0"/>
          <dgm:chPref val="0"/>
        </dgm:presLayoutVars>
      </dgm:prSet>
      <dgm:spPr/>
    </dgm:pt>
    <dgm:pt modelId="{FD309844-4908-44E1-8F1F-A5EFE9231336}" type="pres">
      <dgm:prSet presAssocID="{2ED0DD27-9DFB-450F-A939-558855993230}" presName="txSpace" presStyleCnt="0"/>
      <dgm:spPr/>
    </dgm:pt>
    <dgm:pt modelId="{32635D5F-C265-4FF0-863C-B1B143DFD092}" type="pres">
      <dgm:prSet presAssocID="{2ED0DD27-9DFB-450F-A939-558855993230}" presName="desTx" presStyleLbl="revTx" presStyleIdx="5" presStyleCnt="8">
        <dgm:presLayoutVars/>
      </dgm:prSet>
      <dgm:spPr/>
    </dgm:pt>
    <dgm:pt modelId="{6A5E9893-D31E-425E-907F-C2E93C2EDADC}" type="pres">
      <dgm:prSet presAssocID="{F43A6276-43BE-42F5-9E8C-8E4728B94A98}" presName="sibTrans" presStyleCnt="0"/>
      <dgm:spPr/>
    </dgm:pt>
    <dgm:pt modelId="{C81E2C76-A0BD-45DD-AA8A-1B2491D0249E}" type="pres">
      <dgm:prSet presAssocID="{99E33ED9-1172-4E79-8AC1-B65338370505}" presName="compNode" presStyleCnt="0"/>
      <dgm:spPr/>
    </dgm:pt>
    <dgm:pt modelId="{E48B5003-BA10-4875-8E83-EF8864086BB1}" type="pres">
      <dgm:prSet presAssocID="{99E33ED9-1172-4E79-8AC1-B6533837050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1E7F686B-BD56-496C-AFAD-C8D3D9B4CFA8}" type="pres">
      <dgm:prSet presAssocID="{99E33ED9-1172-4E79-8AC1-B65338370505}" presName="iconSpace" presStyleCnt="0"/>
      <dgm:spPr/>
    </dgm:pt>
    <dgm:pt modelId="{420D44E3-11FC-48F7-86C6-60B2444027A7}" type="pres">
      <dgm:prSet presAssocID="{99E33ED9-1172-4E79-8AC1-B65338370505}" presName="parTx" presStyleLbl="revTx" presStyleIdx="6" presStyleCnt="8">
        <dgm:presLayoutVars>
          <dgm:chMax val="0"/>
          <dgm:chPref val="0"/>
        </dgm:presLayoutVars>
      </dgm:prSet>
      <dgm:spPr/>
    </dgm:pt>
    <dgm:pt modelId="{ACC9FC7C-E293-4CAA-92CE-CECF49D76976}" type="pres">
      <dgm:prSet presAssocID="{99E33ED9-1172-4E79-8AC1-B65338370505}" presName="txSpace" presStyleCnt="0"/>
      <dgm:spPr/>
    </dgm:pt>
    <dgm:pt modelId="{E9820C0D-5539-44D1-A4A4-701E166A0129}" type="pres">
      <dgm:prSet presAssocID="{99E33ED9-1172-4E79-8AC1-B65338370505}" presName="desTx" presStyleLbl="revTx" presStyleIdx="7" presStyleCnt="8">
        <dgm:presLayoutVars/>
      </dgm:prSet>
      <dgm:spPr/>
    </dgm:pt>
  </dgm:ptLst>
  <dgm:cxnLst>
    <dgm:cxn modelId="{DD883C00-9487-4D6C-A5CF-5EA320873981}" type="presOf" srcId="{E0C9A848-BE21-434B-8B43-884DFBD99F8D}" destId="{31F9A7A1-24D8-48BC-B3D9-7CD66D54D431}" srcOrd="0" destOrd="0" presId="urn:microsoft.com/office/officeart/2018/5/layout/CenteredIconLabelDescriptionList"/>
    <dgm:cxn modelId="{7E3A010E-2007-40D1-8466-760FFC6C7C2C}" srcId="{8147B2F1-1C2F-4407-AA9A-E4102DA0FD96}" destId="{108D1060-34EC-4313-A5F8-4F0646E362AE}" srcOrd="0" destOrd="0" parTransId="{42A1B6DD-5259-4D4D-B79A-FDD9BF28A29B}" sibTransId="{E49B2450-8D4E-4CB1-96D3-0F1E5706D926}"/>
    <dgm:cxn modelId="{A0E8C915-B37D-48C2-833C-833CE7BBAE17}" type="presOf" srcId="{2477081E-1ACF-4AD9-B6D9-E42E61B82B90}" destId="{5BC9DFE2-22B8-4821-95A1-CBE3E044C82A}" srcOrd="0" destOrd="0" presId="urn:microsoft.com/office/officeart/2018/5/layout/CenteredIconLabelDescriptionList"/>
    <dgm:cxn modelId="{4DAA1526-9F9B-473F-ABFB-0B4B6E1D6D29}" type="presOf" srcId="{134B8017-18E6-4F02-A6A5-3B89F0F63EF4}" destId="{956B1504-A384-4217-9A01-2D67BC620C95}" srcOrd="0" destOrd="2" presId="urn:microsoft.com/office/officeart/2018/5/layout/CenteredIconLabelDescriptionList"/>
    <dgm:cxn modelId="{EC3CDB44-7A8C-43CA-8363-381492D32FAE}" type="presOf" srcId="{99E33ED9-1172-4E79-8AC1-B65338370505}" destId="{420D44E3-11FC-48F7-86C6-60B2444027A7}" srcOrd="0" destOrd="0" presId="urn:microsoft.com/office/officeart/2018/5/layout/CenteredIconLabelDescriptionList"/>
    <dgm:cxn modelId="{1958AC52-E139-4742-A09C-DBF6EF95A8B4}" type="presOf" srcId="{7AE96BB7-0151-4BC4-ADA8-DA7D4D45E90F}" destId="{96FB05C3-FDC5-43E4-B75A-16F9709DC905}" srcOrd="0" destOrd="0" presId="urn:microsoft.com/office/officeart/2018/5/layout/CenteredIconLabelDescriptionList"/>
    <dgm:cxn modelId="{61131458-9FE3-4D86-BC6D-A2E63CC8B30B}" srcId="{E0C9A848-BE21-434B-8B43-884DFBD99F8D}" destId="{8147B2F1-1C2F-4407-AA9A-E4102DA0FD96}" srcOrd="0" destOrd="0" parTransId="{A2EDC601-93A8-4418-8C69-943E3F8B05BE}" sibTransId="{836F4300-71F4-4918-A3E1-8D4D5DFB0866}"/>
    <dgm:cxn modelId="{5A361F7A-0C30-406F-B964-8310522A0187}" type="presOf" srcId="{8147B2F1-1C2F-4407-AA9A-E4102DA0FD96}" destId="{FA9BD56C-5A4B-45FE-B6C9-7CC8976B146C}" srcOrd="0" destOrd="0" presId="urn:microsoft.com/office/officeart/2018/5/layout/CenteredIconLabelDescriptionList"/>
    <dgm:cxn modelId="{3E94D97D-36D7-4CE0-9504-A4018248366E}" srcId="{8147B2F1-1C2F-4407-AA9A-E4102DA0FD96}" destId="{053B2AC6-A163-45F7-9AE8-D586FB3DD50C}" srcOrd="1" destOrd="0" parTransId="{B68AF646-10BB-4612-8B08-F94D6DDF86DB}" sibTransId="{BD3E406F-1AE9-46DE-AD3B-D8E6C5050030}"/>
    <dgm:cxn modelId="{9D711B86-DED6-45CC-9B53-EC3AD090A2DF}" srcId="{8147B2F1-1C2F-4407-AA9A-E4102DA0FD96}" destId="{134B8017-18E6-4F02-A6A5-3B89F0F63EF4}" srcOrd="2" destOrd="0" parTransId="{6C93B2CF-E9D7-4C87-AEA6-3BEEE51A5305}" sibTransId="{271B12BE-4DA2-4A89-9C00-007A73F9C698}"/>
    <dgm:cxn modelId="{AF54D3A5-D8B8-478F-AB2E-C51050B9A633}" type="presOf" srcId="{053B2AC6-A163-45F7-9AE8-D586FB3DD50C}" destId="{956B1504-A384-4217-9A01-2D67BC620C95}" srcOrd="0" destOrd="1" presId="urn:microsoft.com/office/officeart/2018/5/layout/CenteredIconLabelDescriptionList"/>
    <dgm:cxn modelId="{65FAF0C9-1F5B-4B5C-968E-EB43E267438A}" type="presOf" srcId="{2ED0DD27-9DFB-450F-A939-558855993230}" destId="{7CFE5080-0208-4048-AB58-11CE8FD73EC9}" srcOrd="0" destOrd="0" presId="urn:microsoft.com/office/officeart/2018/5/layout/CenteredIconLabelDescriptionList"/>
    <dgm:cxn modelId="{B6CFD8CE-50E3-4C8F-93EC-AEF368E34E76}" srcId="{E0C9A848-BE21-434B-8B43-884DFBD99F8D}" destId="{2ED0DD27-9DFB-450F-A939-558855993230}" srcOrd="2" destOrd="0" parTransId="{C0005B4F-22DD-4246-9E98-E8992800ABDC}" sibTransId="{F43A6276-43BE-42F5-9E8C-8E4728B94A98}"/>
    <dgm:cxn modelId="{8E7C17D5-8D7D-4D65-AF3F-86532A6F128A}" srcId="{8147B2F1-1C2F-4407-AA9A-E4102DA0FD96}" destId="{C8643562-11F9-4B23-8AC4-4E3670C0C570}" srcOrd="3" destOrd="0" parTransId="{A619F83C-443F-47D3-B0BD-5F85372E8DF1}" sibTransId="{5E10F05A-5DA6-4A49-9C3E-0D27985C4FF6}"/>
    <dgm:cxn modelId="{ABA9DFDB-8E04-4DF5-B0C2-A5431D0FF4BE}" srcId="{E0C9A848-BE21-434B-8B43-884DFBD99F8D}" destId="{2477081E-1ACF-4AD9-B6D9-E42E61B82B90}" srcOrd="1" destOrd="0" parTransId="{51CB34A8-242A-4DBE-AEFC-05EDBD6C5A24}" sibTransId="{E0DE40BE-7CCC-4763-BF73-9324105433A1}"/>
    <dgm:cxn modelId="{F34821E4-ECB1-47AE-8E27-09963896DA77}" srcId="{2477081E-1ACF-4AD9-B6D9-E42E61B82B90}" destId="{7AE96BB7-0151-4BC4-ADA8-DA7D4D45E90F}" srcOrd="0" destOrd="0" parTransId="{21270BD4-FB67-4C5A-8B71-46327107B15B}" sibTransId="{42AD5FEE-4E0A-4288-A358-BB9A990FF3E6}"/>
    <dgm:cxn modelId="{15C1A9EC-C35A-4794-8406-EA023AA782AF}" type="presOf" srcId="{C8643562-11F9-4B23-8AC4-4E3670C0C570}" destId="{956B1504-A384-4217-9A01-2D67BC620C95}" srcOrd="0" destOrd="3" presId="urn:microsoft.com/office/officeart/2018/5/layout/CenteredIconLabelDescriptionList"/>
    <dgm:cxn modelId="{A31340F4-E99E-43ED-991A-041AF1F64EEE}" type="presOf" srcId="{108D1060-34EC-4313-A5F8-4F0646E362AE}" destId="{956B1504-A384-4217-9A01-2D67BC620C95}" srcOrd="0" destOrd="0" presId="urn:microsoft.com/office/officeart/2018/5/layout/CenteredIconLabelDescriptionList"/>
    <dgm:cxn modelId="{675F27F6-A779-469A-972F-F5A9DFA650C8}" srcId="{E0C9A848-BE21-434B-8B43-884DFBD99F8D}" destId="{99E33ED9-1172-4E79-8AC1-B65338370505}" srcOrd="3" destOrd="0" parTransId="{484CF8D2-AC67-4B12-908F-FB88798B2BBD}" sibTransId="{14C5E8BC-505B-4848-9631-8D559B1CDA92}"/>
    <dgm:cxn modelId="{048CCBA7-7F02-4539-AB5D-8FB1700EBBEE}" type="presParOf" srcId="{31F9A7A1-24D8-48BC-B3D9-7CD66D54D431}" destId="{B92A110D-014C-4333-BC5E-7D2DCEF86683}" srcOrd="0" destOrd="0" presId="urn:microsoft.com/office/officeart/2018/5/layout/CenteredIconLabelDescriptionList"/>
    <dgm:cxn modelId="{589E4191-D5F0-4FF7-95D0-6FF0BA22C3D3}" type="presParOf" srcId="{B92A110D-014C-4333-BC5E-7D2DCEF86683}" destId="{5DE936E7-0A13-4D91-BD5D-0DDC68CCD8A2}" srcOrd="0" destOrd="0" presId="urn:microsoft.com/office/officeart/2018/5/layout/CenteredIconLabelDescriptionList"/>
    <dgm:cxn modelId="{5AA270D8-B6C9-4FD6-A5D9-50FCDB56D5D3}" type="presParOf" srcId="{B92A110D-014C-4333-BC5E-7D2DCEF86683}" destId="{F61B18B9-4587-4025-A538-AFBC6F033EDD}" srcOrd="1" destOrd="0" presId="urn:microsoft.com/office/officeart/2018/5/layout/CenteredIconLabelDescriptionList"/>
    <dgm:cxn modelId="{5B6A3EEF-1910-4440-AB25-52D68F86A009}" type="presParOf" srcId="{B92A110D-014C-4333-BC5E-7D2DCEF86683}" destId="{FA9BD56C-5A4B-45FE-B6C9-7CC8976B146C}" srcOrd="2" destOrd="0" presId="urn:microsoft.com/office/officeart/2018/5/layout/CenteredIconLabelDescriptionList"/>
    <dgm:cxn modelId="{205B4B67-4260-452D-80F5-13AB9AB5D4BC}" type="presParOf" srcId="{B92A110D-014C-4333-BC5E-7D2DCEF86683}" destId="{898FD466-9FD7-4B8F-8150-3F219E59C78F}" srcOrd="3" destOrd="0" presId="urn:microsoft.com/office/officeart/2018/5/layout/CenteredIconLabelDescriptionList"/>
    <dgm:cxn modelId="{287A5C14-7F9A-4D4A-A0A9-0AE14F21DEA4}" type="presParOf" srcId="{B92A110D-014C-4333-BC5E-7D2DCEF86683}" destId="{956B1504-A384-4217-9A01-2D67BC620C95}" srcOrd="4" destOrd="0" presId="urn:microsoft.com/office/officeart/2018/5/layout/CenteredIconLabelDescriptionList"/>
    <dgm:cxn modelId="{5866F8A3-4527-48A0-9AE6-62D47FDF3D2B}" type="presParOf" srcId="{31F9A7A1-24D8-48BC-B3D9-7CD66D54D431}" destId="{27DEE062-8A36-4D88-A706-C54FCE1867B3}" srcOrd="1" destOrd="0" presId="urn:microsoft.com/office/officeart/2018/5/layout/CenteredIconLabelDescriptionList"/>
    <dgm:cxn modelId="{13FB0E13-1ED2-46D0-B3E5-C7206F1B1450}" type="presParOf" srcId="{31F9A7A1-24D8-48BC-B3D9-7CD66D54D431}" destId="{E0F8684A-E233-4D34-B7F1-51A3E10A8F4E}" srcOrd="2" destOrd="0" presId="urn:microsoft.com/office/officeart/2018/5/layout/CenteredIconLabelDescriptionList"/>
    <dgm:cxn modelId="{5D055CD8-041D-4822-99D1-E6978B016D6D}" type="presParOf" srcId="{E0F8684A-E233-4D34-B7F1-51A3E10A8F4E}" destId="{7EED7D2A-5F72-4F88-84C5-2123CE386B8E}" srcOrd="0" destOrd="0" presId="urn:microsoft.com/office/officeart/2018/5/layout/CenteredIconLabelDescriptionList"/>
    <dgm:cxn modelId="{A930A128-D7E4-4997-99A9-F211FFE6ABBA}" type="presParOf" srcId="{E0F8684A-E233-4D34-B7F1-51A3E10A8F4E}" destId="{0F678DDF-BBBF-4414-BB24-23A1D27F1777}" srcOrd="1" destOrd="0" presId="urn:microsoft.com/office/officeart/2018/5/layout/CenteredIconLabelDescriptionList"/>
    <dgm:cxn modelId="{77215F73-B2F0-4FAF-8A05-C5D1C3B3BFA1}" type="presParOf" srcId="{E0F8684A-E233-4D34-B7F1-51A3E10A8F4E}" destId="{5BC9DFE2-22B8-4821-95A1-CBE3E044C82A}" srcOrd="2" destOrd="0" presId="urn:microsoft.com/office/officeart/2018/5/layout/CenteredIconLabelDescriptionList"/>
    <dgm:cxn modelId="{CA0588BD-493C-4027-AF05-D7A6D2AFBA5D}" type="presParOf" srcId="{E0F8684A-E233-4D34-B7F1-51A3E10A8F4E}" destId="{FCF5F826-2431-4C7C-8300-CC23FFEF31C8}" srcOrd="3" destOrd="0" presId="urn:microsoft.com/office/officeart/2018/5/layout/CenteredIconLabelDescriptionList"/>
    <dgm:cxn modelId="{049F6481-198C-4671-9D90-43CE0F9BB5B7}" type="presParOf" srcId="{E0F8684A-E233-4D34-B7F1-51A3E10A8F4E}" destId="{96FB05C3-FDC5-43E4-B75A-16F9709DC905}" srcOrd="4" destOrd="0" presId="urn:microsoft.com/office/officeart/2018/5/layout/CenteredIconLabelDescriptionList"/>
    <dgm:cxn modelId="{C7607E22-ACFE-4DEF-AFB3-8BBC815F4909}" type="presParOf" srcId="{31F9A7A1-24D8-48BC-B3D9-7CD66D54D431}" destId="{5863335C-F306-41D0-ADFA-8ABDD1AD4A1E}" srcOrd="3" destOrd="0" presId="urn:microsoft.com/office/officeart/2018/5/layout/CenteredIconLabelDescriptionList"/>
    <dgm:cxn modelId="{CD1EE849-001A-4A9A-B2F5-C5153FF7B830}" type="presParOf" srcId="{31F9A7A1-24D8-48BC-B3D9-7CD66D54D431}" destId="{8273683D-E279-4E89-BDAF-3A58FACE37EA}" srcOrd="4" destOrd="0" presId="urn:microsoft.com/office/officeart/2018/5/layout/CenteredIconLabelDescriptionList"/>
    <dgm:cxn modelId="{5FBBB22B-BED5-4DF0-AFC6-28B409A3CB2D}" type="presParOf" srcId="{8273683D-E279-4E89-BDAF-3A58FACE37EA}" destId="{7E0A137C-B2FE-4567-BAD7-67F31C0BF2DD}" srcOrd="0" destOrd="0" presId="urn:microsoft.com/office/officeart/2018/5/layout/CenteredIconLabelDescriptionList"/>
    <dgm:cxn modelId="{9ABAA860-03D8-44F2-96A3-B05DC76887FD}" type="presParOf" srcId="{8273683D-E279-4E89-BDAF-3A58FACE37EA}" destId="{565FD22E-23BB-4DFB-9FB0-018A3166F38E}" srcOrd="1" destOrd="0" presId="urn:microsoft.com/office/officeart/2018/5/layout/CenteredIconLabelDescriptionList"/>
    <dgm:cxn modelId="{63C8515F-7EBD-4A41-8E4E-1369AD39A939}" type="presParOf" srcId="{8273683D-E279-4E89-BDAF-3A58FACE37EA}" destId="{7CFE5080-0208-4048-AB58-11CE8FD73EC9}" srcOrd="2" destOrd="0" presId="urn:microsoft.com/office/officeart/2018/5/layout/CenteredIconLabelDescriptionList"/>
    <dgm:cxn modelId="{6DE3B43A-B328-4C4B-BA60-4B4DF4BA5E14}" type="presParOf" srcId="{8273683D-E279-4E89-BDAF-3A58FACE37EA}" destId="{FD309844-4908-44E1-8F1F-A5EFE9231336}" srcOrd="3" destOrd="0" presId="urn:microsoft.com/office/officeart/2018/5/layout/CenteredIconLabelDescriptionList"/>
    <dgm:cxn modelId="{AF0FE4A9-62DA-4860-89B2-AB8F11B336D9}" type="presParOf" srcId="{8273683D-E279-4E89-BDAF-3A58FACE37EA}" destId="{32635D5F-C265-4FF0-863C-B1B143DFD092}" srcOrd="4" destOrd="0" presId="urn:microsoft.com/office/officeart/2018/5/layout/CenteredIconLabelDescriptionList"/>
    <dgm:cxn modelId="{594C3753-FB98-46BB-8C80-B1E771929DF8}" type="presParOf" srcId="{31F9A7A1-24D8-48BC-B3D9-7CD66D54D431}" destId="{6A5E9893-D31E-425E-907F-C2E93C2EDADC}" srcOrd="5" destOrd="0" presId="urn:microsoft.com/office/officeart/2018/5/layout/CenteredIconLabelDescriptionList"/>
    <dgm:cxn modelId="{59188B17-97A0-4F0A-816F-16BC2F9E982E}" type="presParOf" srcId="{31F9A7A1-24D8-48BC-B3D9-7CD66D54D431}" destId="{C81E2C76-A0BD-45DD-AA8A-1B2491D0249E}" srcOrd="6" destOrd="0" presId="urn:microsoft.com/office/officeart/2018/5/layout/CenteredIconLabelDescriptionList"/>
    <dgm:cxn modelId="{BFC3665A-DFF2-4BC6-9AAB-6A66A1C35EE0}" type="presParOf" srcId="{C81E2C76-A0BD-45DD-AA8A-1B2491D0249E}" destId="{E48B5003-BA10-4875-8E83-EF8864086BB1}" srcOrd="0" destOrd="0" presId="urn:microsoft.com/office/officeart/2018/5/layout/CenteredIconLabelDescriptionList"/>
    <dgm:cxn modelId="{DCBDF9D0-3D4C-4BA8-B1A7-44EEA2E126BC}" type="presParOf" srcId="{C81E2C76-A0BD-45DD-AA8A-1B2491D0249E}" destId="{1E7F686B-BD56-496C-AFAD-C8D3D9B4CFA8}" srcOrd="1" destOrd="0" presId="urn:microsoft.com/office/officeart/2018/5/layout/CenteredIconLabelDescriptionList"/>
    <dgm:cxn modelId="{2AF76064-8F83-4728-B889-50B009D2B958}" type="presParOf" srcId="{C81E2C76-A0BD-45DD-AA8A-1B2491D0249E}" destId="{420D44E3-11FC-48F7-86C6-60B2444027A7}" srcOrd="2" destOrd="0" presId="urn:microsoft.com/office/officeart/2018/5/layout/CenteredIconLabelDescriptionList"/>
    <dgm:cxn modelId="{40E6F55B-F310-43A7-BCF5-735C05B55927}" type="presParOf" srcId="{C81E2C76-A0BD-45DD-AA8A-1B2491D0249E}" destId="{ACC9FC7C-E293-4CAA-92CE-CECF49D76976}" srcOrd="3" destOrd="0" presId="urn:microsoft.com/office/officeart/2018/5/layout/CenteredIconLabelDescriptionList"/>
    <dgm:cxn modelId="{EE491DF5-F402-4607-8F6E-89D999A36445}" type="presParOf" srcId="{C81E2C76-A0BD-45DD-AA8A-1B2491D0249E}" destId="{E9820C0D-5539-44D1-A4A4-701E166A012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E5E80-0067-4379-851A-D383B4E9B655}">
      <dsp:nvSpPr>
        <dsp:cNvPr id="0" name=""/>
        <dsp:cNvSpPr/>
      </dsp:nvSpPr>
      <dsp:spPr>
        <a:xfrm>
          <a:off x="562927" y="256129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6296A7-6384-479F-A152-5C930996AD90}">
      <dsp:nvSpPr>
        <dsp:cNvPr id="0" name=""/>
        <dsp:cNvSpPr/>
      </dsp:nvSpPr>
      <dsp:spPr>
        <a:xfrm>
          <a:off x="422376" y="244641"/>
          <a:ext cx="1727101" cy="14689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7DDBB-C1C7-41FF-B7E3-9B93511FF74C}">
      <dsp:nvSpPr>
        <dsp:cNvPr id="0" name=""/>
        <dsp:cNvSpPr/>
      </dsp:nvSpPr>
      <dsp:spPr>
        <a:xfrm>
          <a:off x="100682" y="2152521"/>
          <a:ext cx="2370489" cy="18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Arial" panose="020B0604020202020204" pitchFamily="34" charset="0"/>
              <a:cs typeface="Arial" panose="020B0604020202020204" pitchFamily="34" charset="0"/>
            </a:rPr>
            <a:t>Balance revenue sources and uses</a:t>
          </a:r>
        </a:p>
      </dsp:txBody>
      <dsp:txXfrm>
        <a:off x="100682" y="2152521"/>
        <a:ext cx="2370489" cy="1822500"/>
      </dsp:txXfrm>
    </dsp:sp>
    <dsp:sp modelId="{46AFE34D-7FB1-48D1-9C2B-2EC19B7D7B00}">
      <dsp:nvSpPr>
        <dsp:cNvPr id="0" name=""/>
        <dsp:cNvSpPr/>
      </dsp:nvSpPr>
      <dsp:spPr>
        <a:xfrm>
          <a:off x="3348252" y="250385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8BE348-4735-4FB9-A4F6-04E8F05F08F7}">
      <dsp:nvSpPr>
        <dsp:cNvPr id="0" name=""/>
        <dsp:cNvSpPr/>
      </dsp:nvSpPr>
      <dsp:spPr>
        <a:xfrm>
          <a:off x="3300159" y="297621"/>
          <a:ext cx="1542184" cy="13515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37992-FA3A-4893-9244-448D63828CA0}">
      <dsp:nvSpPr>
        <dsp:cNvPr id="0" name=""/>
        <dsp:cNvSpPr/>
      </dsp:nvSpPr>
      <dsp:spPr>
        <a:xfrm>
          <a:off x="2886007" y="2146777"/>
          <a:ext cx="2370489" cy="18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>
              <a:latin typeface="Arial" panose="020B0604020202020204" pitchFamily="34" charset="0"/>
              <a:cs typeface="Arial" panose="020B0604020202020204" pitchFamily="34" charset="0"/>
            </a:rPr>
            <a:t>Maintain fund balance reserves and meet coverage ratios</a:t>
          </a:r>
        </a:p>
      </dsp:txBody>
      <dsp:txXfrm>
        <a:off x="2886007" y="2146777"/>
        <a:ext cx="2370489" cy="1822500"/>
      </dsp:txXfrm>
    </dsp:sp>
    <dsp:sp modelId="{D2381B19-270B-498E-8CFB-405EEDE5870E}">
      <dsp:nvSpPr>
        <dsp:cNvPr id="0" name=""/>
        <dsp:cNvSpPr/>
      </dsp:nvSpPr>
      <dsp:spPr>
        <a:xfrm>
          <a:off x="6133577" y="250385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319BB-E26F-457B-B85F-225DCBDA5654}">
      <dsp:nvSpPr>
        <dsp:cNvPr id="0" name=""/>
        <dsp:cNvSpPr/>
      </dsp:nvSpPr>
      <dsp:spPr>
        <a:xfrm>
          <a:off x="5984994" y="314402"/>
          <a:ext cx="1743164" cy="13179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D3F9E-AB81-4065-9683-9B2BDA857EF1}">
      <dsp:nvSpPr>
        <dsp:cNvPr id="0" name=""/>
        <dsp:cNvSpPr/>
      </dsp:nvSpPr>
      <dsp:spPr>
        <a:xfrm>
          <a:off x="5671332" y="2146777"/>
          <a:ext cx="2370489" cy="18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Enhance programs</a:t>
          </a:r>
        </a:p>
      </dsp:txBody>
      <dsp:txXfrm>
        <a:off x="5671332" y="2146777"/>
        <a:ext cx="2370489" cy="1822500"/>
      </dsp:txXfrm>
    </dsp:sp>
    <dsp:sp modelId="{3A9DDB35-A38B-41CD-BB38-3582C3699CFB}">
      <dsp:nvSpPr>
        <dsp:cNvPr id="0" name=""/>
        <dsp:cNvSpPr/>
      </dsp:nvSpPr>
      <dsp:spPr>
        <a:xfrm>
          <a:off x="8918902" y="251933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BB15AD-DF0B-4612-AB31-8CD707BAD410}">
      <dsp:nvSpPr>
        <dsp:cNvPr id="0" name=""/>
        <dsp:cNvSpPr/>
      </dsp:nvSpPr>
      <dsp:spPr>
        <a:xfrm>
          <a:off x="8753722" y="248837"/>
          <a:ext cx="1776359" cy="14521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AB9BD-AC1B-4F95-A4A2-BF32FBA85DE8}">
      <dsp:nvSpPr>
        <dsp:cNvPr id="0" name=""/>
        <dsp:cNvSpPr/>
      </dsp:nvSpPr>
      <dsp:spPr>
        <a:xfrm>
          <a:off x="8456657" y="2148325"/>
          <a:ext cx="2370489" cy="18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>
              <a:latin typeface="Arial" panose="020B0604020202020204" pitchFamily="34" charset="0"/>
              <a:cs typeface="Arial" panose="020B0604020202020204" pitchFamily="34" charset="0"/>
            </a:rPr>
            <a:t>Invest in capital and lifecycle replacement projects</a:t>
          </a:r>
        </a:p>
      </dsp:txBody>
      <dsp:txXfrm>
        <a:off x="8456657" y="2148325"/>
        <a:ext cx="2370489" cy="182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936E7-0A13-4D91-BD5D-0DDC68CCD8A2}">
      <dsp:nvSpPr>
        <dsp:cNvPr id="0" name=""/>
        <dsp:cNvSpPr/>
      </dsp:nvSpPr>
      <dsp:spPr>
        <a:xfrm>
          <a:off x="881096" y="484314"/>
          <a:ext cx="942046" cy="9420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BD56C-5A4B-45FE-B6C9-7CC8976B146C}">
      <dsp:nvSpPr>
        <dsp:cNvPr id="0" name=""/>
        <dsp:cNvSpPr/>
      </dsp:nvSpPr>
      <dsp:spPr>
        <a:xfrm>
          <a:off x="6338" y="1611859"/>
          <a:ext cx="2691562" cy="787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July 11</a:t>
          </a:r>
          <a:r>
            <a:rPr lang="en-US" sz="1400" kern="1200" baseline="30000" dirty="0"/>
            <a:t>th</a:t>
          </a:r>
          <a:r>
            <a:rPr lang="en-US" sz="1400" kern="1200" dirty="0"/>
            <a:t> and July 12</a:t>
          </a:r>
          <a:r>
            <a:rPr lang="en-US" sz="1400" kern="1200" baseline="30000" dirty="0"/>
            <a:t>th</a:t>
          </a:r>
          <a:r>
            <a:rPr lang="en-US" sz="1400" kern="1200" dirty="0"/>
            <a:t> </a:t>
          </a:r>
        </a:p>
      </dsp:txBody>
      <dsp:txXfrm>
        <a:off x="6338" y="1611859"/>
        <a:ext cx="2691562" cy="787755"/>
      </dsp:txXfrm>
    </dsp:sp>
    <dsp:sp modelId="{956B1504-A384-4217-9A01-2D67BC620C95}">
      <dsp:nvSpPr>
        <dsp:cNvPr id="0" name=""/>
        <dsp:cNvSpPr/>
      </dsp:nvSpPr>
      <dsp:spPr>
        <a:xfrm>
          <a:off x="6338" y="2485892"/>
          <a:ext cx="2691562" cy="231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Review the budget revenue forecasting process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Brief overview of operational budget requests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Review capital programs with the council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Provide documents to council and post for public</a:t>
          </a:r>
        </a:p>
      </dsp:txBody>
      <dsp:txXfrm>
        <a:off x="6338" y="2485892"/>
        <a:ext cx="2691562" cy="2312333"/>
      </dsp:txXfrm>
    </dsp:sp>
    <dsp:sp modelId="{7EED7D2A-5F72-4F88-84C5-2123CE386B8E}">
      <dsp:nvSpPr>
        <dsp:cNvPr id="0" name=""/>
        <dsp:cNvSpPr/>
      </dsp:nvSpPr>
      <dsp:spPr>
        <a:xfrm>
          <a:off x="4043682" y="484314"/>
          <a:ext cx="942046" cy="9420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9DFE2-22B8-4821-95A1-CBE3E044C82A}">
      <dsp:nvSpPr>
        <dsp:cNvPr id="0" name=""/>
        <dsp:cNvSpPr/>
      </dsp:nvSpPr>
      <dsp:spPr>
        <a:xfrm>
          <a:off x="3168924" y="1611859"/>
          <a:ext cx="2691562" cy="787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As soon as the digest is received, finalize the budget and publish draft</a:t>
          </a:r>
        </a:p>
      </dsp:txBody>
      <dsp:txXfrm>
        <a:off x="3168924" y="1611859"/>
        <a:ext cx="2691562" cy="787755"/>
      </dsp:txXfrm>
    </dsp:sp>
    <dsp:sp modelId="{96FB05C3-FDC5-43E4-B75A-16F9709DC905}">
      <dsp:nvSpPr>
        <dsp:cNvPr id="0" name=""/>
        <dsp:cNvSpPr/>
      </dsp:nvSpPr>
      <dsp:spPr>
        <a:xfrm>
          <a:off x="3168924" y="2485892"/>
          <a:ext cx="2691562" cy="231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Week of July 17</a:t>
          </a:r>
          <a:r>
            <a:rPr lang="en-US" sz="1800" kern="1200" baseline="30000" dirty="0"/>
            <a:t>th</a:t>
          </a:r>
          <a:r>
            <a:rPr lang="en-US" sz="1800" kern="1200" dirty="0"/>
            <a:t> </a:t>
          </a:r>
        </a:p>
      </dsp:txBody>
      <dsp:txXfrm>
        <a:off x="3168924" y="2485892"/>
        <a:ext cx="2691562" cy="2312333"/>
      </dsp:txXfrm>
    </dsp:sp>
    <dsp:sp modelId="{7E0A137C-B2FE-4567-BAD7-67F31C0BF2DD}">
      <dsp:nvSpPr>
        <dsp:cNvPr id="0" name=""/>
        <dsp:cNvSpPr/>
      </dsp:nvSpPr>
      <dsp:spPr>
        <a:xfrm>
          <a:off x="7206268" y="484314"/>
          <a:ext cx="942046" cy="9420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E5080-0208-4048-AB58-11CE8FD73EC9}">
      <dsp:nvSpPr>
        <dsp:cNvPr id="0" name=""/>
        <dsp:cNvSpPr/>
      </dsp:nvSpPr>
      <dsp:spPr>
        <a:xfrm>
          <a:off x="6331510" y="1611859"/>
          <a:ext cx="2691562" cy="787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August 1</a:t>
          </a:r>
          <a:r>
            <a:rPr lang="en-US" sz="1400" kern="1200" baseline="30000" dirty="0"/>
            <a:t>st</a:t>
          </a:r>
          <a:r>
            <a:rPr lang="en-US" sz="1400" kern="1200" dirty="0"/>
            <a:t> – public hearing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400" kern="1200" dirty="0"/>
        </a:p>
      </dsp:txBody>
      <dsp:txXfrm>
        <a:off x="6331510" y="1611859"/>
        <a:ext cx="2691562" cy="787755"/>
      </dsp:txXfrm>
    </dsp:sp>
    <dsp:sp modelId="{32635D5F-C265-4FF0-863C-B1B143DFD092}">
      <dsp:nvSpPr>
        <dsp:cNvPr id="0" name=""/>
        <dsp:cNvSpPr/>
      </dsp:nvSpPr>
      <dsp:spPr>
        <a:xfrm>
          <a:off x="6331510" y="2485892"/>
          <a:ext cx="2691562" cy="231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B5003-BA10-4875-8E83-EF8864086BB1}">
      <dsp:nvSpPr>
        <dsp:cNvPr id="0" name=""/>
        <dsp:cNvSpPr/>
      </dsp:nvSpPr>
      <dsp:spPr>
        <a:xfrm>
          <a:off x="10368854" y="484314"/>
          <a:ext cx="942046" cy="9420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D44E3-11FC-48F7-86C6-60B2444027A7}">
      <dsp:nvSpPr>
        <dsp:cNvPr id="0" name=""/>
        <dsp:cNvSpPr/>
      </dsp:nvSpPr>
      <dsp:spPr>
        <a:xfrm>
          <a:off x="9494096" y="1611859"/>
          <a:ext cx="2691562" cy="787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August 21</a:t>
          </a:r>
          <a:r>
            <a:rPr lang="en-US" sz="1400" kern="1200" baseline="30000" dirty="0"/>
            <a:t>st</a:t>
          </a:r>
          <a:r>
            <a:rPr lang="en-US" sz="1400" kern="1200" dirty="0"/>
            <a:t> – adoption of the budget resolution, establish millage rates, adopt rates/fees; approval of any needed budget contracts</a:t>
          </a:r>
        </a:p>
      </dsp:txBody>
      <dsp:txXfrm>
        <a:off x="9494096" y="1611859"/>
        <a:ext cx="2691562" cy="787755"/>
      </dsp:txXfrm>
    </dsp:sp>
    <dsp:sp modelId="{E9820C0D-5539-44D1-A4A4-701E166A0129}">
      <dsp:nvSpPr>
        <dsp:cNvPr id="0" name=""/>
        <dsp:cNvSpPr/>
      </dsp:nvSpPr>
      <dsp:spPr>
        <a:xfrm>
          <a:off x="9494096" y="2485892"/>
          <a:ext cx="2691562" cy="2312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94C8C-4CCF-4D4B-AF54-35567D3C3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BCBBD-D58D-461B-9093-0A1F95E87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B553D-5982-446B-A0B7-A9F7DC79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6D94D-7473-4BBD-BFA3-1983DD94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3CD9C-56CE-433A-901F-D21EFC20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3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E507-9DCB-4A46-834C-750996685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31680-C2BC-4484-8666-5F2B26BAB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BE454-9548-4CA8-A7BD-7F1C48C67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625A-4E8A-4C09-84FA-BF802F8E7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FC8D9-B3BB-46EF-B741-6551A239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2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CDEBC2-ED65-4A2D-AAEC-0670AF476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19575-0889-4361-9C09-33DDF82B2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9A902-3EAC-42C4-AE7F-F51DF251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9EC9D-547E-4C4F-BF0B-7DE02992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BAEBC-00F6-47CF-8206-7E7F9637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3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DB4B-2327-41EF-8690-F6C80FCD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D785A-1F10-4BA3-B076-970CE3494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FA255-3C4B-41B3-8F4A-304C3E88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0B872-B3D8-4E4C-820C-B9087BF5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E4276-12BC-4273-84DF-7CA01D4C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1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3ACD8-1C59-48FD-A6D4-C751FC10F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5746B-228A-4DE5-92CE-0B7AEDF9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E6156-2CCC-4821-89AE-95296CCD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A70A9-9920-4C95-B6E6-4CF6C4C07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40C6F-07F9-4FC5-BE35-4955B4ED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1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F5F83-FE95-4D93-8FF4-E2C44B98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93374-1C55-4191-BE5C-A5FB27BE5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CC21B-0C6A-47E2-BBD3-286CB1DB4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D7048-DC59-42CC-B541-BD662CD8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EFD3A-6A17-448D-BF0A-C6262FBF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A58B6-C7BF-4825-B5B6-B9593F15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720F-705A-48C7-89EB-6F6F5DE98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39081-BBC4-4A54-9220-10367B839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82A90-34E5-41B9-90E4-DC46045DC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D0120-00EC-4F27-89E2-935C70A37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95EFE5-3E68-46A2-BF38-BA8C64758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EE2E6B-C3EE-4B03-BACF-0A8E55CFD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4DCD24-C17A-4BCE-92B9-48040C102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308D9-908C-4052-954C-4E8F19DA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44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9325-4E99-4EDE-ACA9-C192A73A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81E983-23C0-4558-8685-08F3AB2E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0CF0A-13D4-4FCA-B16E-3F799CBF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5920B-5557-47A6-AC35-661B42FC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5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F98E25-A9A8-48C8-81CC-055D5F55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942511-5AD4-4514-AE28-FD19C707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A03F8-5075-4D5E-B13E-B94C6F40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0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DC62-FD79-4346-A03C-81B66E16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9C5BE-9FD2-4B6F-A424-87EBE21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E5C09-31D7-4B4F-955D-647433F0C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4DA13-F102-4BDD-BD68-A96977A91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C9F66-95C1-4D22-AC15-E9717E1D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5BC6F-C647-4E64-8E81-D17D294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9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1F90-8144-4CAD-ADB5-0E8BDE8B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62BBA-CF79-456D-AA0D-C821795B9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1F3B1-B48A-48B8-827E-DF3F56535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3CCFC-380C-41B2-81D8-05501743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A562D-08FA-4CA4-B0BA-EDAEED2FB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0A74-67AC-4FE3-AA0E-3E12FDD6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1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0AF9DE-9CD5-4105-90F7-8A4659E0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06E71-34A0-4A7D-9A4F-B9D7A049F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1AB1F-35E6-4C56-984F-8FB3A5747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08451-65AB-4384-A57A-343B18B8EBE4}" type="datetimeFigureOut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14E67-065E-4122-8639-4D3029AD9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901D6-529B-4C4E-8C60-D3B9F9F43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C9DA3-EB52-47EB-A938-0A717354A7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1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E9EB18-D64C-453D-BCA6-FEEF0521C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505" y="1146412"/>
            <a:ext cx="11400637" cy="2872052"/>
          </a:xfrm>
        </p:spPr>
        <p:txBody>
          <a:bodyPr anchor="b">
            <a:normAutofit fontScale="90000"/>
          </a:bodyPr>
          <a:lstStyle/>
          <a:p>
            <a:b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  <a:t>CITY </a:t>
            </a:r>
            <a:r>
              <a:rPr lang="en-US" sz="6700">
                <a:latin typeface="Arial" panose="020B0604020202020204" pitchFamily="34" charset="0"/>
                <a:cs typeface="Arial" panose="020B0604020202020204" pitchFamily="34" charset="0"/>
              </a:rPr>
              <a:t>MANAGER’S PROPOSED </a:t>
            </a:r>
            <a: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b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700" dirty="0">
                <a:latin typeface="Arial" panose="020B0604020202020204" pitchFamily="34" charset="0"/>
                <a:cs typeface="Arial" panose="020B0604020202020204" pitchFamily="34" charset="0"/>
              </a:rPr>
              <a:t>Fiscal Year 2024</a:t>
            </a:r>
            <a:endParaRPr lang="en-US" sz="4800" dirty="0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3B8B2-1818-476D-AF71-017ACD1EC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765" y="4892722"/>
            <a:ext cx="6387155" cy="1078173"/>
          </a:xfrm>
        </p:spPr>
        <p:txBody>
          <a:bodyPr anchor="ctr">
            <a:noAutofit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10, 2023</a:t>
            </a:r>
          </a:p>
          <a:p>
            <a:pPr algn="l"/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Dahlonega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97B6F62-6014-4FFC-B650-A3556E696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679" y="4774404"/>
            <a:ext cx="2604869" cy="16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61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E2F67-8E0D-41C6-990A-E42A566AD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ctr"/>
            <a:r>
              <a:rPr lang="en-US" sz="5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2E43A-F30D-45B2-9107-525A9EE45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approach to the FY2024 continues the City of Dahlonega’s effort to enhance current service levels with continued conservative fiscal management. </a:t>
            </a:r>
          </a:p>
        </p:txBody>
      </p:sp>
    </p:spTree>
    <p:extLst>
      <p:ext uri="{BB962C8B-B14F-4D97-AF65-F5344CB8AC3E}">
        <p14:creationId xmlns:p14="http://schemas.microsoft.com/office/powerpoint/2010/main" val="227218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291FD-AFBA-41DC-8544-45264D62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056" y="348865"/>
            <a:ext cx="10457619" cy="1576446"/>
          </a:xfrm>
        </p:spPr>
        <p:txBody>
          <a:bodyPr anchor="ctr"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Guiding Financial Principles</a:t>
            </a:r>
          </a:p>
        </p:txBody>
      </p:sp>
      <p:graphicFrame>
        <p:nvGraphicFramePr>
          <p:cNvPr id="42" name="Content Placeholder 2">
            <a:extLst>
              <a:ext uri="{FF2B5EF4-FFF2-40B4-BE49-F238E27FC236}">
                <a16:creationId xmlns:a16="http://schemas.microsoft.com/office/drawing/2014/main" id="{52BC28C4-23D3-4AE3-A4A1-1E51DFE0AC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084310"/>
              </p:ext>
            </p:extLst>
          </p:nvPr>
        </p:nvGraphicFramePr>
        <p:xfrm>
          <a:off x="644056" y="2365695"/>
          <a:ext cx="10927829" cy="4219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2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0E57A-78BD-4540-8309-423AD91D9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294538"/>
            <a:ext cx="10546097" cy="1033669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FY2024 Budget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2B950-5D89-4252-88CE-DB47ABB6C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1702966"/>
            <a:ext cx="11283194" cy="5083728"/>
          </a:xfrm>
        </p:spPr>
        <p:txBody>
          <a:bodyPr anchor="ctr">
            <a:no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No utility rate increases proposed </a:t>
            </a:r>
          </a:p>
          <a:p>
            <a:pPr marL="457200" lvl="1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(not fully funding replacement fund)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Continued debt reduction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Continued growth of staff:</a:t>
            </a:r>
          </a:p>
          <a:p>
            <a:pPr lvl="1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Added position: 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 FT Police Officer (tentative pending digest information)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5-Year Capital Improvement Program drafted</a:t>
            </a:r>
          </a:p>
        </p:txBody>
      </p:sp>
    </p:spTree>
    <p:extLst>
      <p:ext uri="{BB962C8B-B14F-4D97-AF65-F5344CB8AC3E}">
        <p14:creationId xmlns:p14="http://schemas.microsoft.com/office/powerpoint/2010/main" val="247827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8933D5-7F09-4623-C87B-D4E8FC5D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FY2024 Operational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ABA7B-1483-E626-B90B-095A1323A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dirty="0"/>
              <a:t>Plan review table and associated software</a:t>
            </a:r>
          </a:p>
          <a:p>
            <a:r>
              <a:rPr lang="en-US" dirty="0"/>
              <a:t>Cemetery software</a:t>
            </a:r>
          </a:p>
          <a:p>
            <a:r>
              <a:rPr lang="en-US" dirty="0"/>
              <a:t>IT enhancements and equipment (servers)</a:t>
            </a:r>
          </a:p>
          <a:p>
            <a:r>
              <a:rPr lang="en-US" dirty="0"/>
              <a:t>Combine 2 PT positions to create 1 FT position – Streets Dept.</a:t>
            </a:r>
          </a:p>
          <a:p>
            <a:r>
              <a:rPr lang="en-US" dirty="0"/>
              <a:t>COLA for staff - 3% minimum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34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8F40E-8769-2F36-3D3E-6842AEE1F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FY2024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C636-6FAD-28CF-9CE9-89CD35166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64144"/>
            <a:ext cx="9724031" cy="4799317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Currently sits at just over $23,000,000</a:t>
            </a:r>
          </a:p>
          <a:p>
            <a:r>
              <a:rPr lang="en-US" sz="2400" dirty="0"/>
              <a:t>Uses reserves where appropriate</a:t>
            </a:r>
          </a:p>
          <a:p>
            <a:r>
              <a:rPr lang="en-US" sz="2400" dirty="0"/>
              <a:t>Supports goals of the organization and strategic priorities</a:t>
            </a:r>
          </a:p>
          <a:p>
            <a:r>
              <a:rPr lang="en-US" sz="2400" dirty="0"/>
              <a:t>All funds balance with the exception of General Fund and General Government Capital Projects</a:t>
            </a:r>
          </a:p>
          <a:p>
            <a:r>
              <a:rPr lang="en-US" sz="2400" dirty="0"/>
              <a:t>Unable to finalize until we receive the digest from the Tax Commissioner’s Office</a:t>
            </a:r>
          </a:p>
          <a:p>
            <a:pPr lvl="1"/>
            <a:r>
              <a:rPr lang="en-US" dirty="0"/>
              <a:t>Based on the prior year</a:t>
            </a:r>
          </a:p>
          <a:p>
            <a:pPr lvl="1"/>
            <a:r>
              <a:rPr lang="en-US" dirty="0"/>
              <a:t>Unknown new growth</a:t>
            </a:r>
          </a:p>
          <a:p>
            <a:pPr lvl="1"/>
            <a:r>
              <a:rPr lang="en-US" dirty="0"/>
              <a:t>Unknown impact of appeals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978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A49D93-7F17-0161-7462-99623437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FY2024 Budget – Next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F99FA3-5150-733E-5672-4F34766C8E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842702"/>
              </p:ext>
            </p:extLst>
          </p:nvPr>
        </p:nvGraphicFramePr>
        <p:xfrm>
          <a:off x="0" y="1575459"/>
          <a:ext cx="12191998" cy="5282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21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288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CITY MANAGER’S PROPOSED BUDGET  Fiscal Year 2024</vt:lpstr>
      <vt:lpstr>Approach </vt:lpstr>
      <vt:lpstr>Guiding Financial Principles</vt:lpstr>
      <vt:lpstr>FY2024 Budget Highlights</vt:lpstr>
      <vt:lpstr>FY2024 Operational Requests</vt:lpstr>
      <vt:lpstr>FY2024 Budget</vt:lpstr>
      <vt:lpstr>FY2024 Budget –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Martin</dc:creator>
  <cp:lastModifiedBy>Allison Martin</cp:lastModifiedBy>
  <cp:revision>161</cp:revision>
  <cp:lastPrinted>2021-07-16T15:01:30Z</cp:lastPrinted>
  <dcterms:created xsi:type="dcterms:W3CDTF">2021-06-25T18:16:41Z</dcterms:created>
  <dcterms:modified xsi:type="dcterms:W3CDTF">2023-07-10T21:05:22Z</dcterms:modified>
</cp:coreProperties>
</file>